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33"/>
    <a:srgbClr val="FF3399"/>
    <a:srgbClr val="054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42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1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8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5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91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0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1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0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9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89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48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82D33-17E2-4F35-8D4E-C9787D05E024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FE72-0371-40B9-A697-B8428137D6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71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88640" y="4788024"/>
            <a:ext cx="5256584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＜コメンテーター＞ </a:t>
            </a:r>
            <a:r>
              <a:rPr lang="ja-JP" altLang="en-US" sz="700" b="1" dirty="0" smtClean="0">
                <a:solidFill>
                  <a:srgbClr val="FF0000"/>
                </a:solidFill>
                <a:latin typeface="+mn-ea"/>
              </a:rPr>
              <a:t>伊</a:t>
            </a:r>
            <a:r>
              <a:rPr lang="ja-JP" altLang="en-US" sz="700" b="1" dirty="0">
                <a:solidFill>
                  <a:srgbClr val="FF0000"/>
                </a:solidFill>
                <a:latin typeface="+mn-ea"/>
              </a:rPr>
              <a:t>東</a:t>
            </a:r>
            <a:r>
              <a:rPr lang="ja-JP" altLang="en-US" sz="700" b="1" dirty="0" smtClean="0">
                <a:solidFill>
                  <a:srgbClr val="FF0000"/>
                </a:solidFill>
                <a:latin typeface="+mn-ea"/>
              </a:rPr>
              <a:t>　徳恭 </a:t>
            </a:r>
            <a:r>
              <a:rPr lang="ja-JP" altLang="en-US" sz="700" dirty="0" smtClean="0">
                <a:solidFill>
                  <a:srgbClr val="FF0000"/>
                </a:solidFill>
                <a:latin typeface="+mn-ea"/>
              </a:rPr>
              <a:t>税理士</a:t>
            </a:r>
            <a:endParaRPr lang="en-US" altLang="ja-JP" sz="7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00" dirty="0" smtClean="0">
                <a:latin typeface="+mj-ea"/>
                <a:ea typeface="+mj-ea"/>
              </a:rPr>
              <a:t>名古屋市中区</a:t>
            </a:r>
            <a:r>
              <a:rPr lang="ja-JP" altLang="en-US" sz="700" dirty="0">
                <a:latin typeface="+mj-ea"/>
                <a:ea typeface="+mj-ea"/>
              </a:rPr>
              <a:t>　</a:t>
            </a:r>
            <a:endParaRPr lang="en-US" altLang="ja-JP" sz="700" dirty="0" smtClean="0">
              <a:latin typeface="+mj-ea"/>
              <a:ea typeface="+mj-ea"/>
            </a:endParaRPr>
          </a:p>
          <a:p>
            <a:r>
              <a:rPr lang="ja-JP" altLang="en-US" sz="700" dirty="0" smtClean="0">
                <a:latin typeface="+mj-ea"/>
                <a:ea typeface="+mj-ea"/>
              </a:rPr>
              <a:t>伊東</a:t>
            </a:r>
            <a:r>
              <a:rPr lang="ja-JP" altLang="en-US" sz="700" dirty="0">
                <a:latin typeface="+mj-ea"/>
                <a:ea typeface="+mj-ea"/>
              </a:rPr>
              <a:t>徳恭税理士事務所　所長</a:t>
            </a:r>
            <a:endParaRPr lang="en-US" altLang="ja-JP" sz="700" dirty="0">
              <a:latin typeface="+mj-ea"/>
              <a:ea typeface="+mj-ea"/>
            </a:endParaRPr>
          </a:p>
          <a:p>
            <a:r>
              <a:rPr lang="ja-JP" altLang="en-US" sz="700" dirty="0">
                <a:latin typeface="+mj-ea"/>
                <a:ea typeface="+mj-ea"/>
              </a:rPr>
              <a:t>大手税理士法人に勤務時、資産税に従事</a:t>
            </a:r>
            <a:r>
              <a:rPr lang="ja-JP" altLang="en-US" sz="700" dirty="0" smtClean="0">
                <a:latin typeface="+mj-ea"/>
                <a:ea typeface="+mj-ea"/>
              </a:rPr>
              <a:t>。当時</a:t>
            </a:r>
            <a:r>
              <a:rPr lang="ja-JP" altLang="en-US" sz="700" dirty="0">
                <a:latin typeface="+mj-ea"/>
                <a:ea typeface="+mj-ea"/>
              </a:rPr>
              <a:t>メガバンクへも出向し、中小企業の株価</a:t>
            </a:r>
            <a:r>
              <a:rPr lang="ja-JP" altLang="en-US" sz="700" dirty="0" smtClean="0">
                <a:latin typeface="+mj-ea"/>
                <a:ea typeface="+mj-ea"/>
              </a:rPr>
              <a:t>や事業</a:t>
            </a:r>
            <a:r>
              <a:rPr lang="ja-JP" altLang="en-US" sz="700" dirty="0">
                <a:latin typeface="+mj-ea"/>
                <a:ea typeface="+mj-ea"/>
              </a:rPr>
              <a:t>承継・相続の相談業務に従事した経験を持ち</a:t>
            </a:r>
            <a:r>
              <a:rPr lang="ja-JP" altLang="en-US" sz="700" dirty="0" smtClean="0">
                <a:latin typeface="+mj-ea"/>
                <a:ea typeface="+mj-ea"/>
              </a:rPr>
              <a:t>、現在</a:t>
            </a:r>
            <a:r>
              <a:rPr lang="ja-JP" altLang="en-US" sz="700" dirty="0">
                <a:latin typeface="+mj-ea"/>
                <a:ea typeface="+mj-ea"/>
              </a:rPr>
              <a:t>は独立。</a:t>
            </a:r>
            <a:endParaRPr lang="en-US" altLang="ja-JP" sz="700" dirty="0">
              <a:latin typeface="+mj-ea"/>
              <a:ea typeface="+mj-ea"/>
            </a:endParaRPr>
          </a:p>
          <a:p>
            <a:r>
              <a:rPr lang="ja-JP" altLang="en-US" sz="700" dirty="0">
                <a:latin typeface="+mj-ea"/>
                <a:ea typeface="+mj-ea"/>
              </a:rPr>
              <a:t>得意の資産税と銀行対策で経営者</a:t>
            </a:r>
            <a:r>
              <a:rPr lang="ja-JP" altLang="en-US" sz="700" dirty="0" smtClean="0">
                <a:latin typeface="+mj-ea"/>
                <a:ea typeface="+mj-ea"/>
              </a:rPr>
              <a:t>と税務</a:t>
            </a:r>
            <a:r>
              <a:rPr lang="ja-JP" altLang="en-US" sz="700" dirty="0">
                <a:latin typeface="+mj-ea"/>
                <a:ea typeface="+mj-ea"/>
              </a:rPr>
              <a:t>申告以上のお付き合いをしている</a:t>
            </a:r>
            <a:r>
              <a:rPr lang="ja-JP" altLang="en-US" sz="700" dirty="0" smtClean="0">
                <a:latin typeface="+mj-ea"/>
                <a:ea typeface="+mj-ea"/>
              </a:rPr>
              <a:t>。「</a:t>
            </a:r>
            <a:r>
              <a:rPr lang="ja-JP" altLang="en-US" sz="700" dirty="0">
                <a:latin typeface="+mj-ea"/>
                <a:ea typeface="+mj-ea"/>
              </a:rPr>
              <a:t>中小企業を元気にする」がモットー</a:t>
            </a:r>
            <a:r>
              <a:rPr lang="ja-JP" altLang="en-US" sz="700" dirty="0" smtClean="0">
                <a:latin typeface="+mj-ea"/>
                <a:ea typeface="+mj-ea"/>
              </a:rPr>
              <a:t>。</a:t>
            </a:r>
            <a:endParaRPr lang="en-US" altLang="ja-JP" sz="700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5099" y="5828035"/>
            <a:ext cx="6784116" cy="302966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00958" y="6460044"/>
            <a:ext cx="504056" cy="2340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会場</a:t>
            </a:r>
            <a:endParaRPr kumimoji="1" lang="ja-JP" altLang="en-US" sz="1050" b="1" dirty="0">
              <a:solidFill>
                <a:srgbClr val="00206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00957" y="6956674"/>
            <a:ext cx="504056" cy="2340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住所</a:t>
            </a:r>
            <a:endParaRPr kumimoji="1" lang="ja-JP" altLang="en-US" sz="1050" b="1" dirty="0">
              <a:solidFill>
                <a:srgbClr val="00206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6632" y="719622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お申込みをご希望の方は、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に記入の上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628800" y="7156156"/>
            <a:ext cx="48782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ＦＡＸ先</a:t>
            </a:r>
            <a:r>
              <a:rPr lang="ja-JP" altLang="en-US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０５２－３０８－１３５４　</a:t>
            </a:r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まで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200958" y="7596336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88640" y="7884368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188640" y="760736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貴社名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94837" y="7607369"/>
            <a:ext cx="1890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－　　　－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88640" y="788587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ご住所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88640" y="8183433"/>
            <a:ext cx="4031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お名前　　　　　　　　　　　　　　　　　　　　役職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203187" y="8172400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>
            <a:off x="4293096" y="7607369"/>
            <a:ext cx="1741" cy="276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203187" y="8452118"/>
            <a:ext cx="6468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55586" y="8840871"/>
            <a:ext cx="62417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セミナーに関するお問い合わせ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伊東徳恭税理士事務所まで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05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02071" y="5889516"/>
            <a:ext cx="504056" cy="455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開催</a:t>
            </a:r>
            <a:r>
              <a:rPr lang="ja-JP" altLang="en-US" sz="105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日時</a:t>
            </a:r>
            <a:endParaRPr kumimoji="1" lang="ja-JP" altLang="en-US" sz="1050" b="1" dirty="0">
              <a:solidFill>
                <a:srgbClr val="00206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119225" y="5996039"/>
            <a:ext cx="684651" cy="2340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参加費</a:t>
            </a:r>
            <a:endParaRPr kumimoji="1" lang="ja-JP" altLang="en-US" sz="1050" b="1" dirty="0">
              <a:solidFill>
                <a:srgbClr val="00206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896740" y="5843842"/>
            <a:ext cx="1020287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11807" y="2430631"/>
            <a:ext cx="6873266" cy="12772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経営者向けセミナー第</a:t>
            </a:r>
            <a:r>
              <a:rPr lang="ja-JP" altLang="en-US" sz="1100" b="1" dirty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２</a:t>
            </a:r>
            <a:r>
              <a:rPr lang="ja-JP" altLang="en-US" sz="1100" b="1" dirty="0" smtClean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部　講演詳細</a:t>
            </a:r>
            <a:endParaRPr lang="en-US" altLang="ja-JP" sz="1200" b="1" dirty="0" smtClean="0">
              <a:solidFill>
                <a:srgbClr val="002060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“社長、それでは</a:t>
            </a:r>
            <a:r>
              <a:rPr lang="ja-JP" altLang="en-US" sz="3200" b="1" dirty="0" smtClean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お金</a:t>
            </a:r>
            <a:r>
              <a:rPr lang="ja-JP" altLang="en-US" sz="2400" b="1" dirty="0" smtClean="0">
                <a:solidFill>
                  <a:srgbClr val="002060"/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は残りません”</a:t>
            </a:r>
            <a:endParaRPr lang="en-US" altLang="ja-JP" sz="2400" b="1" dirty="0" smtClean="0">
              <a:solidFill>
                <a:srgbClr val="002060"/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中小企業はキャッシュが命。</a:t>
            </a:r>
            <a:endParaRPr lang="en-US" altLang="ja-JP" sz="1100" dirty="0" smtClean="0">
              <a:solidFill>
                <a:srgbClr val="00206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私たち税理士が法人会計だけ見ていても本当のお金は残せません。数多くの税理士事務所が学んでいる</a:t>
            </a:r>
            <a:endParaRPr lang="en-US" altLang="ja-JP" sz="1100" dirty="0" smtClean="0">
              <a:solidFill>
                <a:srgbClr val="00206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r>
              <a:rPr lang="ja-JP" altLang="en-US" sz="1100" dirty="0" smtClean="0">
                <a:solidFill>
                  <a:srgbClr val="002060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「現金・資産を減らさない」ためのアイデアを、経営者の皆様に直接お伝えします！</a:t>
            </a:r>
            <a:endParaRPr lang="en-US" altLang="ja-JP" sz="1100" dirty="0" smtClean="0">
              <a:solidFill>
                <a:srgbClr val="00206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440910" y="3706505"/>
            <a:ext cx="31683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お金を使わず</a:t>
            </a:r>
            <a:r>
              <a:rPr lang="ja-JP" altLang="en-US" sz="900" dirty="0" smtClean="0">
                <a:latin typeface="+mn-ea"/>
              </a:rPr>
              <a:t>法人税を下げる方法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☆社会保険料も税金も払わず会社からお金をもらう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>
                <a:latin typeface="+mn-ea"/>
              </a:rPr>
              <a:t>従業員</a:t>
            </a:r>
            <a:r>
              <a:rPr lang="ja-JP" altLang="en-US" sz="900" dirty="0" smtClean="0">
                <a:latin typeface="+mn-ea"/>
              </a:rPr>
              <a:t>の</a:t>
            </a:r>
            <a:r>
              <a:rPr lang="ja-JP" altLang="en-US" sz="900" dirty="0">
                <a:latin typeface="+mn-ea"/>
              </a:rPr>
              <a:t>退職金</a:t>
            </a:r>
            <a:r>
              <a:rPr lang="ja-JP" altLang="en-US" sz="900" dirty="0" smtClean="0">
                <a:latin typeface="+mn-ea"/>
              </a:rPr>
              <a:t>は</a:t>
            </a:r>
            <a:r>
              <a:rPr lang="ja-JP" altLang="en-US" sz="900" dirty="0">
                <a:latin typeface="+mn-ea"/>
              </a:rPr>
              <a:t>中退共</a:t>
            </a:r>
            <a:r>
              <a:rPr lang="ja-JP" altLang="en-US" sz="900" dirty="0" smtClean="0">
                <a:latin typeface="+mn-ea"/>
              </a:rPr>
              <a:t>で貯めてはいけない！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電話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加入権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で節税</a:t>
            </a:r>
            <a:r>
              <a:rPr lang="ja-JP" altLang="en-US" sz="900" dirty="0" smtClean="0">
                <a:latin typeface="+mn-ea"/>
              </a:rPr>
              <a:t>する方法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☆やったことにして節税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・・・などなど目からウロコの情報多数！</a:t>
            </a:r>
            <a:endParaRPr lang="en-US" altLang="ja-JP" sz="900" dirty="0">
              <a:latin typeface="+mn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8640" y="3706505"/>
            <a:ext cx="31683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u="sng" dirty="0" smtClean="0">
                <a:latin typeface="+mj-ea"/>
                <a:ea typeface="+mj-ea"/>
              </a:rPr>
              <a:t>＜第２部　講演詳細＞</a:t>
            </a:r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期末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に決算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対策</a:t>
            </a:r>
            <a:r>
              <a:rPr lang="ja-JP" altLang="en-US" sz="900" dirty="0" smtClean="0">
                <a:latin typeface="+mn-ea"/>
              </a:rPr>
              <a:t>をしてはいけな</a:t>
            </a:r>
            <a:r>
              <a:rPr lang="ja-JP" altLang="en-US" sz="900" dirty="0">
                <a:latin typeface="+mn-ea"/>
              </a:rPr>
              <a:t>い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☆期末はお金を借りる！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赤字でも配当</a:t>
            </a:r>
            <a:r>
              <a:rPr lang="ja-JP" altLang="en-US" sz="900" dirty="0" smtClean="0">
                <a:latin typeface="+mn-ea"/>
              </a:rPr>
              <a:t>する！その理由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☆会社にお金を貸すと税金を取られる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☆社会保険料を払わず手取りにする方法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☆生命</a:t>
            </a:r>
            <a:r>
              <a:rPr lang="ja-JP" altLang="en-US" sz="900" dirty="0">
                <a:latin typeface="+mn-ea"/>
              </a:rPr>
              <a:t>保険</a:t>
            </a:r>
            <a:r>
              <a:rPr lang="ja-JP" altLang="en-US" sz="900" dirty="0" smtClean="0">
                <a:latin typeface="+mn-ea"/>
              </a:rPr>
              <a:t>の引き落としは借入銀行からしてはいけない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銀行評価</a:t>
            </a:r>
            <a:r>
              <a:rPr lang="ja-JP" altLang="en-US" sz="900" dirty="0" smtClean="0">
                <a:latin typeface="+mn-ea"/>
              </a:rPr>
              <a:t>が上がる決算書の作り方</a:t>
            </a:r>
            <a:endParaRPr lang="en-US" altLang="ja-JP" sz="900" dirty="0">
              <a:latin typeface="+mn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76672" y="8453620"/>
            <a:ext cx="59889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u="sng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中小企業の経営者、もしくはそれに準ずる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方であればお申込み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いただけます。</a:t>
            </a:r>
            <a:endParaRPr lang="en-US" altLang="ja-JP" sz="1000" u="sng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セミナー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定員の関係上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、士業・コンサル業・金融業等、その他</a:t>
            </a:r>
            <a:r>
              <a:rPr lang="ja-JP" altLang="en-US" sz="1000" u="sng" dirty="0">
                <a:solidFill>
                  <a:srgbClr val="FF0000"/>
                </a:solidFill>
                <a:latin typeface="+mn-ea"/>
              </a:rPr>
              <a:t>の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</a:rPr>
              <a:t>方のご出席はご遠慮頂いております。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55586" y="5552853"/>
            <a:ext cx="62417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当日は司会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進行として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FP</a:t>
            </a:r>
            <a:r>
              <a:rPr lang="ja-JP" altLang="en-US" sz="10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の野田巨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樹氏をお招きし、楽しく理解して頂けるセミナーとしております。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64704" y="5796136"/>
            <a:ext cx="3528392" cy="6924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（受付１３：３０～）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35620" y="6387190"/>
            <a:ext cx="378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豊田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商工会議所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２０４（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社限定）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70871" y="6962239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豊田市小坂本町１丁目２５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683" y="4644008"/>
            <a:ext cx="820669" cy="905565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-11807" y="20506"/>
            <a:ext cx="6873266" cy="123110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経営者向けセミナー第１部　講演詳細</a:t>
            </a:r>
            <a:endParaRPr lang="en-US" altLang="ja-JP" sz="1100" b="1" dirty="0" smtClean="0">
              <a:solidFill>
                <a:schemeClr val="tx2">
                  <a:lumMod val="50000"/>
                </a:schemeClr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1100" b="1" dirty="0" smtClean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～毎月１００名以上の</a:t>
            </a:r>
            <a:r>
              <a:rPr lang="ja-JP" altLang="en-US" sz="1100" b="1" dirty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応募</a:t>
            </a:r>
            <a:r>
              <a:rPr lang="ja-JP" altLang="en-US" sz="1100" b="1" dirty="0" smtClean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がある～</a:t>
            </a:r>
            <a:endParaRPr lang="en-US" altLang="ja-JP" sz="1200" b="1" dirty="0">
              <a:solidFill>
                <a:schemeClr val="tx2">
                  <a:lumMod val="50000"/>
                </a:schemeClr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“人材紹介会社　社長が語る</a:t>
            </a:r>
            <a:endParaRPr lang="en-US" altLang="ja-JP" sz="2000" b="1" dirty="0" smtClean="0">
              <a:solidFill>
                <a:schemeClr val="tx2">
                  <a:lumMod val="50000"/>
                </a:schemeClr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こうすれば人が来る！人材採用のツボ”</a:t>
            </a:r>
            <a:endParaRPr lang="en-US" altLang="ja-JP" sz="2000" b="1" dirty="0" smtClean="0">
              <a:solidFill>
                <a:schemeClr val="tx2">
                  <a:lumMod val="50000"/>
                </a:schemeClr>
              </a:solidFill>
              <a:latin typeface="AR P丸ゴシック体M04" panose="020F0600000000000000" pitchFamily="50" charset="-128"/>
              <a:ea typeface="AR P丸ゴシック体M04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2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「いい人がこない」「求人にはお金がかかる」など求人における疑問・不安を解決</a:t>
            </a:r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8640" y="1229991"/>
            <a:ext cx="297484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u="sng" dirty="0" smtClean="0">
                <a:latin typeface="+mj-ea"/>
                <a:ea typeface="+mj-ea"/>
              </a:rPr>
              <a:t>＜第１部　</a:t>
            </a:r>
            <a:r>
              <a:rPr lang="ja-JP" altLang="en-US" sz="900" u="sng" dirty="0" smtClean="0">
                <a:latin typeface="+mj-ea"/>
                <a:ea typeface="+mj-ea"/>
              </a:rPr>
              <a:t>講演詳細＞</a:t>
            </a:r>
            <a:endParaRPr kumimoji="1" lang="en-US" altLang="ja-JP" sz="900" u="sng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n-ea"/>
              </a:rPr>
              <a:t>☆意外に使えるハローワーク活用術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☆広告費をかけずに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３ヵ月で１０名以上</a:t>
            </a:r>
            <a:r>
              <a:rPr lang="ja-JP" altLang="en-US" sz="900" dirty="0" smtClean="0">
                <a:latin typeface="+mn-ea"/>
              </a:rPr>
              <a:t>の応募がくる秘密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☆インディードの無料版を使いこなす方法とは？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建設会社の作業員</a:t>
            </a:r>
            <a:r>
              <a:rPr lang="ja-JP" altLang="en-US" sz="900" dirty="0" smtClean="0">
                <a:latin typeface="+mn-ea"/>
              </a:rPr>
              <a:t>はこうして採用せよ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☆採用担当者を置かない会社は成長しない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☆社員の定着率を上げる方法</a:t>
            </a:r>
            <a:endParaRPr lang="en-US" altLang="ja-JP" sz="900" dirty="0" smtClean="0">
              <a:latin typeface="+mn-ea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590879" y="1311219"/>
            <a:ext cx="3066163" cy="95410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＜コメンテーター＞ </a:t>
            </a:r>
            <a:r>
              <a:rPr lang="ja-JP" altLang="en-US" sz="700" b="1" dirty="0" smtClean="0">
                <a:solidFill>
                  <a:srgbClr val="FF0000"/>
                </a:solidFill>
                <a:latin typeface="+mn-ea"/>
              </a:rPr>
              <a:t>柚木　博考</a:t>
            </a:r>
            <a:r>
              <a:rPr lang="en-US" altLang="ja-JP" sz="700" b="1" dirty="0" smtClean="0">
                <a:latin typeface="+mn-ea"/>
              </a:rPr>
              <a:t>(</a:t>
            </a:r>
            <a:r>
              <a:rPr lang="ja-JP" altLang="en-US" sz="700" b="1" dirty="0" smtClean="0">
                <a:latin typeface="+mn-ea"/>
              </a:rPr>
              <a:t>ゆのき　ひろたか</a:t>
            </a:r>
            <a:r>
              <a:rPr lang="en-US" altLang="ja-JP" sz="700" b="1" dirty="0" smtClean="0">
                <a:latin typeface="+mn-ea"/>
              </a:rPr>
              <a:t>)</a:t>
            </a:r>
          </a:p>
          <a:p>
            <a:r>
              <a:rPr lang="ja-JP" altLang="en-US" sz="700" dirty="0" smtClean="0">
                <a:latin typeface="+mn-ea"/>
              </a:rPr>
              <a:t>名古屋市中村区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株式会社ユノモ　代表取締役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広告営業の仕事を経て、介護のスクール事業、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人材紹介業を１３年間経営するかたわら、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今後</a:t>
            </a:r>
            <a:r>
              <a:rPr lang="ja-JP" altLang="en-US" sz="700" dirty="0" smtClean="0">
                <a:latin typeface="+mn-ea"/>
              </a:rPr>
              <a:t>の事業</a:t>
            </a:r>
            <a:r>
              <a:rPr lang="ja-JP" altLang="en-US" sz="700" dirty="0">
                <a:latin typeface="+mn-ea"/>
              </a:rPr>
              <a:t>計画</a:t>
            </a:r>
            <a:r>
              <a:rPr lang="ja-JP" altLang="en-US" sz="700" dirty="0" smtClean="0">
                <a:latin typeface="+mn-ea"/>
              </a:rPr>
              <a:t>に基づいて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 smtClean="0">
                <a:latin typeface="+mn-ea"/>
              </a:rPr>
              <a:t>「自社の強み」を訴求し「いい人」が</a:t>
            </a:r>
            <a:endParaRPr lang="en-US" altLang="ja-JP" sz="700" dirty="0" smtClean="0">
              <a:latin typeface="+mn-ea"/>
            </a:endParaRPr>
          </a:p>
          <a:p>
            <a:r>
              <a:rPr lang="ja-JP" altLang="en-US" sz="700" dirty="0">
                <a:latin typeface="+mn-ea"/>
              </a:rPr>
              <a:t>採用</a:t>
            </a:r>
            <a:r>
              <a:rPr lang="ja-JP" altLang="en-US" sz="700" dirty="0" smtClean="0">
                <a:latin typeface="+mn-ea"/>
              </a:rPr>
              <a:t>できる仕組みづくりのお手伝いをしています。</a:t>
            </a:r>
            <a:endParaRPr lang="en-US" altLang="ja-JP" sz="700" dirty="0" smtClean="0">
              <a:latin typeface="+mn-ea"/>
            </a:endParaRPr>
          </a:p>
        </p:txBody>
      </p:sp>
      <p:pic>
        <p:nvPicPr>
          <p:cNvPr id="64" name="図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264" y="1283708"/>
            <a:ext cx="767332" cy="10075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5" name="正方形/長方形 64"/>
          <p:cNvSpPr/>
          <p:nvPr/>
        </p:nvSpPr>
        <p:spPr>
          <a:xfrm>
            <a:off x="836712" y="6692968"/>
            <a:ext cx="5988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u="sng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</a:rPr>
              <a:t>新型コロナウイルス感染症の動向に鑑み、少人数での</a:t>
            </a:r>
            <a:r>
              <a:rPr lang="ja-JP" altLang="en-US" sz="900" u="sng" dirty="0">
                <a:solidFill>
                  <a:srgbClr val="FF0000"/>
                </a:solidFill>
                <a:latin typeface="+mn-ea"/>
              </a:rPr>
              <a:t>開催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</a:rPr>
              <a:t>、かつスペースや換気等に配慮したうえでの開催を企画しています。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40425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674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P丸ゴシック体M</vt:lpstr>
      <vt:lpstr>AR P丸ゴシック体M04</vt:lpstr>
      <vt:lpstr>HGSｺﾞｼｯｸE</vt:lpstr>
      <vt:lpstr>HGS創英角ｺﾞｼｯｸUB</vt:lpstr>
      <vt:lpstr>HG丸ｺﾞｼｯｸM-PRO</vt:lpstr>
      <vt:lpstr>HG創英角ｺﾞｼｯｸUB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東京海上日動あんしん生命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東京海上日動あんしん生命</dc:creator>
  <cp:lastModifiedBy>LP1600</cp:lastModifiedBy>
  <cp:revision>156</cp:revision>
  <cp:lastPrinted>2020-04-18T05:22:44Z</cp:lastPrinted>
  <dcterms:created xsi:type="dcterms:W3CDTF">2015-06-25T04:05:13Z</dcterms:created>
  <dcterms:modified xsi:type="dcterms:W3CDTF">2020-06-09T22:20:25Z</dcterms:modified>
</cp:coreProperties>
</file>